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Nunito"/>
      <p:regular r:id="rId29"/>
      <p:bold r:id="rId30"/>
      <p:italic r:id="rId31"/>
      <p:boldItalic r:id="rId32"/>
    </p:embeddedFont>
    <p:embeddedFont>
      <p:font typeface="Maven Pro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5.xml"/><Relationship Id="rId33" Type="http://schemas.openxmlformats.org/officeDocument/2006/relationships/font" Target="fonts/MavenPro-regular.fntdata"/><Relationship Id="rId10" Type="http://schemas.openxmlformats.org/officeDocument/2006/relationships/slide" Target="slides/slide4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MavenPr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12fed79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12fed79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ca903d157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ca903d157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cb9a82a6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cb9a82a6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d12fe753b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d12fe753b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d12fe753b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d12fe753b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d12fed796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d12fed796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ca70b0cb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ca70b0cb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d5927e65f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d5927e65f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551725dd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d551725dd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d551725dd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d551725dd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c9737677fa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c9737677f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c7ad7b3d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c7ad7b3d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c7ad7b3d9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c7ad7b3d9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d12fed796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d12fed796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d12fed796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d12fed796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d5abd28fcd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d5abd28fcd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d5abd28f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d5abd28f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d12fe753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d12fe753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12fe753b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12fe753b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d12fe753b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d12fe753b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d5abd28f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d5abd28f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5" name="Google Shape;275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76" name="Google Shape;276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7" name="Google Shape;277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8" name="Google Shape;278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15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285" name="Google Shape;285;p15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286" name="Google Shape;286;p15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5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15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289" name="Google Shape;289;p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5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5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" name="Google Shape;292;p15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293" name="Google Shape;293;p15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5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5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5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" name="Google Shape;297;p15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98" name="Google Shape;298;p15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5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5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5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3" name="Google Shape;303;p15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4" name="Google Shape;304;p15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" name="Google Shape;306;p15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07" name="Google Shape;307;p15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5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0" name="Google Shape;310;p15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1" name="Google Shape;311;p15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12" name="Google Shape;312;p1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4" name="Google Shape;314;p15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15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1" name="Google Shape;321;p15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2" name="Google Shape;322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16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325" name="Google Shape;325;p16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326" name="Google Shape;326;p16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6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8" name="Google Shape;328;p16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329" name="Google Shape;329;p16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6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2" name="Google Shape;332;p16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333" name="Google Shape;333;p16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6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6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6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7" name="Google Shape;337;p16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338" name="Google Shape;338;p16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339" name="Google Shape;339;p16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1" name="Google Shape;341;p16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342" name="Google Shape;342;p16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6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6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" name="Google Shape;345;p16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346" name="Google Shape;346;p16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6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6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6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" name="Google Shape;350;p1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351" name="Google Shape;351;p16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6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6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6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6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6" name="Google Shape;356;p1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60" name="Google Shape;360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3" name="Google Shape;363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4" name="Google Shape;364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67" name="Google Shape;367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0" name="Google Shape;370;p18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1" name="Google Shape;371;p18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2" name="Google Shape;372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75" name="Google Shape;375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8" name="Google Shape;378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381" name="Google Shape;381;p2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0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4" name="Google Shape;384;p2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5" name="Google Shape;385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21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388" name="Google Shape;388;p21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389" name="Google Shape;389;p2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1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2" name="Google Shape;392;p21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393" name="Google Shape;393;p21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" name="Google Shape;396;p21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397" name="Google Shape;397;p2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9" name="Google Shape;399;p21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0" name="Google Shape;400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403" name="Google Shape;403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2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6" name="Google Shape;406;p2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7" name="Google Shape;407;p22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8" name="Google Shape;408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23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411" name="Google Shape;411;p2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23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414" name="Google Shape;414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24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417" name="Google Shape;417;p24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418" name="Google Shape;418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2" name="Google Shape;422;p24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423" name="Google Shape;423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4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8" name="Google Shape;428;p2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429" name="Google Shape;429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3" name="Google Shape;433;p24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434" name="Google Shape;434;p2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7" name="Google Shape;437;p24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438" name="Google Shape;438;p2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4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4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4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4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3" name="Google Shape;443;p24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444" name="Google Shape;444;p24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4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4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4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8" name="Google Shape;448;p2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449" name="Google Shape;449;p24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4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4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2" name="Google Shape;452;p24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453" name="Google Shape;453;p24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4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4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4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4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8" name="Google Shape;458;p2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459" name="Google Shape;459;p24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4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4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4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3" name="Google Shape;463;p24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464" name="Google Shape;464;p24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4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4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4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8" name="Google Shape;468;p2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469" name="Google Shape;469;p24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4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4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2" name="Google Shape;472;p24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473" name="Google Shape;473;p24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4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4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4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7" name="Google Shape;477;p24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478" name="Google Shape;478;p2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4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4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4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2" name="Google Shape;482;p24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483" name="Google Shape;483;p24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4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4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24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24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8" name="Google Shape;488;p2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489" name="Google Shape;489;p24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24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4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24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3" name="Google Shape;493;p24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494" name="Google Shape;494;p24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24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4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7" name="Google Shape;497;p24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498" name="Google Shape;498;p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4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4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4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2" name="Google Shape;502;p24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503" name="Google Shape;503;p24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4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4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4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4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2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509" name="Google Shape;509;p24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4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4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4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3" name="Google Shape;513;p24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514" name="Google Shape;514;p24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4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4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7" name="Google Shape;517;p24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518" name="Google Shape;518;p2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4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4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4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4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3" name="Google Shape;523;p24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524" name="Google Shape;524;p24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4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4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4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8" name="Google Shape;528;p2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529" name="Google Shape;529;p24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4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4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4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3" name="Google Shape;533;p24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534" name="Google Shape;534;p24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4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4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7" name="Google Shape;537;p24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538" name="Google Shape;538;p2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4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4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4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2" name="Google Shape;542;p24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24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4" name="Google Shape;544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9" name="Google Shape;549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50" name="Google Shape;550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1" name="Google Shape;551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2" name="Google Shape;552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KlKRbUpszExfeoINV3SFmlx6Dgb5YFDA/view" TargetMode="External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 Direction Detection Team 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Demo </a:t>
            </a:r>
            <a:endParaRPr/>
          </a:p>
        </p:txBody>
      </p:sp>
      <p:sp>
        <p:nvSpPr>
          <p:cNvPr id="558" name="Google Shape;558;p2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60"/>
              <a:t>Sylvie Sorese, Ryan Clayton, Dalton Mitchum, Robert Kramer &amp; Krishna Patel</a:t>
            </a:r>
            <a:endParaRPr sz="166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6"/>
          <p:cNvSpPr txBox="1"/>
          <p:nvPr>
            <p:ph type="title"/>
          </p:nvPr>
        </p:nvSpPr>
        <p:spPr>
          <a:xfrm>
            <a:off x="1303800" y="598575"/>
            <a:ext cx="2846100" cy="16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Schematics for Simulations</a:t>
            </a:r>
            <a:endParaRPr/>
          </a:p>
        </p:txBody>
      </p:sp>
      <p:pic>
        <p:nvPicPr>
          <p:cNvPr id="616" name="Google Shape;6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900" y="510900"/>
            <a:ext cx="4607749" cy="19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976" y="2695848"/>
            <a:ext cx="6812324" cy="204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S-Parameter Response of Design</a:t>
            </a:r>
            <a:endParaRPr/>
          </a:p>
        </p:txBody>
      </p:sp>
      <p:pic>
        <p:nvPicPr>
          <p:cNvPr id="623" name="Google Shape;6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00" y="1661175"/>
            <a:ext cx="4020475" cy="27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825" y="1661175"/>
            <a:ext cx="4032874" cy="27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850" y="1272388"/>
            <a:ext cx="3974851" cy="240562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8"/>
          <p:cNvSpPr txBox="1"/>
          <p:nvPr>
            <p:ph type="title"/>
          </p:nvPr>
        </p:nvSpPr>
        <p:spPr>
          <a:xfrm>
            <a:off x="1303800" y="5925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Step: PCB Manufacturing</a:t>
            </a:r>
            <a:endParaRPr/>
          </a:p>
        </p:txBody>
      </p:sp>
      <p:cxnSp>
        <p:nvCxnSpPr>
          <p:cNvPr id="631" name="Google Shape;631;p38"/>
          <p:cNvCxnSpPr>
            <a:stCxn id="632" idx="2"/>
            <a:endCxn id="633" idx="2"/>
          </p:cNvCxnSpPr>
          <p:nvPr/>
        </p:nvCxnSpPr>
        <p:spPr>
          <a:xfrm>
            <a:off x="6139375" y="2653800"/>
            <a:ext cx="1203300" cy="1949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Google Shape;634;p38"/>
          <p:cNvCxnSpPr>
            <a:stCxn id="632" idx="3"/>
            <a:endCxn id="633" idx="3"/>
          </p:cNvCxnSpPr>
          <p:nvPr/>
        </p:nvCxnSpPr>
        <p:spPr>
          <a:xfrm>
            <a:off x="6218275" y="2568750"/>
            <a:ext cx="1923000" cy="1224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5" name="Google Shape;6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6225" y="2985262"/>
            <a:ext cx="1592750" cy="16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8"/>
          <p:cNvSpPr/>
          <p:nvPr/>
        </p:nvSpPr>
        <p:spPr>
          <a:xfrm>
            <a:off x="6060475" y="2483700"/>
            <a:ext cx="157800" cy="170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8"/>
          <p:cNvSpPr/>
          <p:nvPr/>
        </p:nvSpPr>
        <p:spPr>
          <a:xfrm>
            <a:off x="6544000" y="2983800"/>
            <a:ext cx="1597200" cy="16194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6" name="Google Shape;636;p38"/>
          <p:cNvCxnSpPr>
            <a:stCxn id="632" idx="1"/>
            <a:endCxn id="633" idx="1"/>
          </p:cNvCxnSpPr>
          <p:nvPr/>
        </p:nvCxnSpPr>
        <p:spPr>
          <a:xfrm>
            <a:off x="6060475" y="2568750"/>
            <a:ext cx="483600" cy="1224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38"/>
          <p:cNvCxnSpPr>
            <a:stCxn id="632" idx="0"/>
            <a:endCxn id="633" idx="0"/>
          </p:cNvCxnSpPr>
          <p:nvPr/>
        </p:nvCxnSpPr>
        <p:spPr>
          <a:xfrm>
            <a:off x="6139375" y="2483700"/>
            <a:ext cx="1203300" cy="500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8" name="Google Shape;63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550" y="1591798"/>
            <a:ext cx="3491950" cy="26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38"/>
          <p:cNvSpPr txBox="1"/>
          <p:nvPr/>
        </p:nvSpPr>
        <p:spPr>
          <a:xfrm>
            <a:off x="1926400" y="4440975"/>
            <a:ext cx="7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SPDT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0" name="Google Shape;640;p38"/>
          <p:cNvSpPr txBox="1"/>
          <p:nvPr/>
        </p:nvSpPr>
        <p:spPr>
          <a:xfrm>
            <a:off x="5255375" y="3898350"/>
            <a:ext cx="7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SP4T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</a:t>
            </a:r>
            <a:r>
              <a:rPr lang="en"/>
              <a:t>Pole</a:t>
            </a:r>
            <a:r>
              <a:rPr lang="en"/>
              <a:t> Double Throw Switch </a:t>
            </a:r>
            <a:endParaRPr/>
          </a:p>
        </p:txBody>
      </p:sp>
      <p:pic>
        <p:nvPicPr>
          <p:cNvPr id="646" name="Google Shape;646;p39"/>
          <p:cNvPicPr preferRelativeResize="0"/>
          <p:nvPr/>
        </p:nvPicPr>
        <p:blipFill rotWithShape="1">
          <a:blip r:embed="rId3">
            <a:alphaModFix/>
          </a:blip>
          <a:srcRect b="15521" l="0" r="0" t="17633"/>
          <a:stretch/>
        </p:blipFill>
        <p:spPr>
          <a:xfrm>
            <a:off x="3191575" y="1185200"/>
            <a:ext cx="2760851" cy="14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5134" y="2791400"/>
            <a:ext cx="3008943" cy="22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4374" y="2791400"/>
            <a:ext cx="2967325" cy="22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Single-Pole Double Throw Switch (Cont) </a:t>
            </a:r>
            <a:endParaRPr/>
          </a:p>
        </p:txBody>
      </p:sp>
      <p:pic>
        <p:nvPicPr>
          <p:cNvPr id="654" name="Google Shape;6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2" y="1597875"/>
            <a:ext cx="2473743" cy="261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850" y="1249150"/>
            <a:ext cx="2400526" cy="17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3600" y="3076925"/>
            <a:ext cx="2410903" cy="180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2903" y="3076925"/>
            <a:ext cx="2354312" cy="180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 Kramer</a:t>
            </a:r>
            <a:endParaRPr/>
          </a:p>
        </p:txBody>
      </p:sp>
      <p:sp>
        <p:nvSpPr>
          <p:cNvPr id="663" name="Google Shape;663;p4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Acted as Scrum Team Member and Developer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Initial setup of Raspberry Pi 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Antenna Switching 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Running on Raspberry Pi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Utilizing GPIO pins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Cycle through each antenna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Integrated full code into one piece with Krishna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Antenna Switching 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Conversion from binary 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Direction Calculation 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GUI code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Antenna Switching</a:t>
            </a:r>
            <a:endParaRPr/>
          </a:p>
        </p:txBody>
      </p:sp>
      <p:sp>
        <p:nvSpPr>
          <p:cNvPr id="669" name="Google Shape;669;p42"/>
          <p:cNvSpPr txBox="1"/>
          <p:nvPr>
            <p:ph idx="1" type="body"/>
          </p:nvPr>
        </p:nvSpPr>
        <p:spPr>
          <a:xfrm>
            <a:off x="1303800" y="1990050"/>
            <a:ext cx="3506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Antenna switches are linked to different “LEDs” which are linked to specific pins on the Pi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Switches cycle through the Truth Table which cycles through all 8 antennas</a:t>
            </a:r>
            <a:endParaRPr/>
          </a:p>
        </p:txBody>
      </p:sp>
      <p:pic>
        <p:nvPicPr>
          <p:cNvPr id="670" name="Google Shape;6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1225" y="3682500"/>
            <a:ext cx="2098525" cy="130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425" y="3714002"/>
            <a:ext cx="2330675" cy="12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2"/>
          <p:cNvPicPr preferRelativeResize="0"/>
          <p:nvPr/>
        </p:nvPicPr>
        <p:blipFill rotWithShape="1">
          <a:blip r:embed="rId5">
            <a:alphaModFix/>
          </a:blip>
          <a:srcRect b="27737" l="0" r="0" t="25408"/>
          <a:stretch/>
        </p:blipFill>
        <p:spPr>
          <a:xfrm>
            <a:off x="5216850" y="1151475"/>
            <a:ext cx="2528400" cy="243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Integration</a:t>
            </a:r>
            <a:endParaRPr/>
          </a:p>
        </p:txBody>
      </p:sp>
      <p:sp>
        <p:nvSpPr>
          <p:cNvPr id="678" name="Google Shape;678;p43"/>
          <p:cNvSpPr txBox="1"/>
          <p:nvPr>
            <p:ph idx="1" type="body"/>
          </p:nvPr>
        </p:nvSpPr>
        <p:spPr>
          <a:xfrm>
            <a:off x="1303800" y="1990050"/>
            <a:ext cx="3906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Cycled through all 8 antennas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GNU Radio obtained data for each antenna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Conversion code converts data from binary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Took converted data and put it into 8 different arrays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Averaged the data in the arrays in order to provide usable values for the calculations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Printed angle determined from calculations</a:t>
            </a:r>
            <a:endParaRPr/>
          </a:p>
        </p:txBody>
      </p:sp>
      <p:pic>
        <p:nvPicPr>
          <p:cNvPr id="679" name="Google Shape;6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000" y="377325"/>
            <a:ext cx="3196649" cy="366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Krishna Patel</a:t>
            </a:r>
            <a:endParaRPr/>
          </a:p>
        </p:txBody>
      </p:sp>
      <p:sp>
        <p:nvSpPr>
          <p:cNvPr id="685" name="Google Shape;685;p4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Acted as Scrum Team Member and Developer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GNU Radio Code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Connecting with the HackRf One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Audio file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Record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Display signal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Conversion files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Binary data to floating point 1D array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Code Integration with Robert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Direction </a:t>
            </a:r>
            <a:r>
              <a:rPr lang="en"/>
              <a:t>Calculation</a:t>
            </a:r>
            <a:r>
              <a:rPr lang="en"/>
              <a:t> 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GUI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Documentation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SRS, SDS, Test Plan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5"/>
          <p:cNvSpPr txBox="1"/>
          <p:nvPr>
            <p:ph type="title"/>
          </p:nvPr>
        </p:nvSpPr>
        <p:spPr>
          <a:xfrm>
            <a:off x="1303800" y="5689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GNU Radio &amp; HackRf One (SDR)</a:t>
            </a:r>
            <a:endParaRPr/>
          </a:p>
        </p:txBody>
      </p:sp>
      <p:pic>
        <p:nvPicPr>
          <p:cNvPr id="691" name="Google Shape;6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550" y="1443150"/>
            <a:ext cx="6494500" cy="31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564" name="Google Shape;564;p28"/>
          <p:cNvSpPr txBox="1"/>
          <p:nvPr>
            <p:ph idx="1" type="body"/>
          </p:nvPr>
        </p:nvSpPr>
        <p:spPr>
          <a:xfrm>
            <a:off x="1303800" y="14826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The design</a:t>
            </a: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</a:rPr>
              <a:t> of an affordable system that detects the direction of arrival of a radio frequency (RF) propagating wave, in the ISM band, with the intention of eventually being used in a classroom setting.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</a:t>
            </a:r>
            <a:r>
              <a:rPr lang="en"/>
              <a:t> Modulation/ Display</a:t>
            </a:r>
            <a:endParaRPr/>
          </a:p>
        </p:txBody>
      </p:sp>
      <p:sp>
        <p:nvSpPr>
          <p:cNvPr id="697" name="Google Shape;697;p46"/>
          <p:cNvSpPr txBox="1"/>
          <p:nvPr>
            <p:ph idx="1" type="body"/>
          </p:nvPr>
        </p:nvSpPr>
        <p:spPr>
          <a:xfrm>
            <a:off x="723950" y="1566275"/>
            <a:ext cx="3408000" cy="25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Reduce noise and improve </a:t>
            </a:r>
            <a:r>
              <a:rPr lang="en"/>
              <a:t>quality</a:t>
            </a:r>
            <a:r>
              <a:rPr lang="en"/>
              <a:t> of radio </a:t>
            </a:r>
            <a:r>
              <a:rPr lang="en"/>
              <a:t>reception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Focus on Center Frequency </a:t>
            </a:r>
            <a:endParaRPr/>
          </a:p>
        </p:txBody>
      </p:sp>
      <p:pic>
        <p:nvPicPr>
          <p:cNvPr id="698" name="Google Shape;6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990" y="2418670"/>
            <a:ext cx="4214481" cy="25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100" y="2670375"/>
            <a:ext cx="3527675" cy="22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7"/>
          <p:cNvSpPr txBox="1"/>
          <p:nvPr>
            <p:ph type="title"/>
          </p:nvPr>
        </p:nvSpPr>
        <p:spPr>
          <a:xfrm>
            <a:off x="1096575" y="361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GNU File_Sink Conversion </a:t>
            </a:r>
            <a:endParaRPr/>
          </a:p>
        </p:txBody>
      </p:sp>
      <p:pic>
        <p:nvPicPr>
          <p:cNvPr id="705" name="Google Shape;7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6798" y="937525"/>
            <a:ext cx="2088150" cy="42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75" y="2255300"/>
            <a:ext cx="6081997" cy="2629223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7"/>
          <p:cNvSpPr txBox="1"/>
          <p:nvPr/>
        </p:nvSpPr>
        <p:spPr>
          <a:xfrm>
            <a:off x="370925" y="1706250"/>
            <a:ext cx="36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Binary from GNU Radio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8" name="Google Shape;708;p47"/>
          <p:cNvSpPr txBox="1"/>
          <p:nvPr/>
        </p:nvSpPr>
        <p:spPr>
          <a:xfrm>
            <a:off x="4878400" y="1112750"/>
            <a:ext cx="15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After conversion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48" title="DoA Showcase 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600" y="76200"/>
            <a:ext cx="665480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Review</a:t>
            </a:r>
            <a:endParaRPr/>
          </a:p>
        </p:txBody>
      </p:sp>
      <p:sp>
        <p:nvSpPr>
          <p:cNvPr id="570" name="Google Shape;570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Finalized PCB board footprints in .dxf formatting for manufacturing process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Printed SPDT and SP4T switch PCB Boards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Assembled</a:t>
            </a:r>
            <a:r>
              <a:rPr lang="en"/>
              <a:t> the SPDT switch using various RF manufacturing tools in MicaPlex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Tested SPDT switch PCB board on the VNA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Integrated all software subsystems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Layout</a:t>
            </a:r>
            <a:endParaRPr/>
          </a:p>
        </p:txBody>
      </p:sp>
      <p:pic>
        <p:nvPicPr>
          <p:cNvPr id="576" name="Google Shape;5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00" y="1640225"/>
            <a:ext cx="8337599" cy="303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 of System</a:t>
            </a:r>
            <a:endParaRPr/>
          </a:p>
        </p:txBody>
      </p:sp>
      <p:pic>
        <p:nvPicPr>
          <p:cNvPr id="582" name="Google Shape;5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050" y="1244526"/>
            <a:ext cx="4797903" cy="3707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Clayton</a:t>
            </a:r>
            <a:endParaRPr/>
          </a:p>
        </p:txBody>
      </p:sp>
      <p:sp>
        <p:nvSpPr>
          <p:cNvPr id="588" name="Google Shape;588;p32"/>
          <p:cNvSpPr txBox="1"/>
          <p:nvPr>
            <p:ph idx="1" type="body"/>
          </p:nvPr>
        </p:nvSpPr>
        <p:spPr>
          <a:xfrm>
            <a:off x="1303800" y="1389875"/>
            <a:ext cx="7030500" cy="31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Acted as Scrum Team Member, RF Engineer and Software Engineer.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Utilized Python coding language to build the direction of arrival calculation software.  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Designed 3D antenna array in the HFSS Software.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Made adjustments, simulated and produced gain plots of antenna. 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Build 3D antenna ray utilizing copper sheeting and 5 GHz monopole antennas.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Utilized CAD software to design and 3D print an antenna mount for the anechoic chamber.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Utilized </a:t>
            </a:r>
            <a:r>
              <a:rPr lang="en"/>
              <a:t>anechoic</a:t>
            </a:r>
            <a:r>
              <a:rPr lang="en"/>
              <a:t> chamber to measure the newly constructed antenna array.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Collected gain plots of the antenna.  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Utilized ADS to design transmissions line layout for SPDT and SP4T switches.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Performed simulations of the PCB’s to ensure proper transmission of desired signal.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Generated</a:t>
            </a:r>
            <a:r>
              <a:rPr lang="en"/>
              <a:t> PCB board layouts for both switch boards utilizing ADS.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Transferred</a:t>
            </a:r>
            <a:r>
              <a:rPr lang="en"/>
              <a:t> PCB board layouts to the LPKF laser printer in .dxf </a:t>
            </a:r>
            <a:r>
              <a:rPr lang="en"/>
              <a:t>formatting</a:t>
            </a:r>
            <a:r>
              <a:rPr lang="en"/>
              <a:t>.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Prepared files in the LPKF suite and printed boards.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Utilized pick and place manufacturing techniques to place both solder paste and micro components on PCB boards.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Baked boards to flow the paste and physically make connections on the boards.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Corner Monopole Antenna Array</a:t>
            </a:r>
            <a:endParaRPr/>
          </a:p>
        </p:txBody>
      </p:sp>
      <p:sp>
        <p:nvSpPr>
          <p:cNvPr id="594" name="Google Shape;594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775" y="1834063"/>
            <a:ext cx="3806229" cy="285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526" y="1735027"/>
            <a:ext cx="3508776" cy="30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425" y="598575"/>
            <a:ext cx="7609149" cy="4443624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4"/>
          <p:cNvSpPr/>
          <p:nvPr/>
        </p:nvSpPr>
        <p:spPr>
          <a:xfrm>
            <a:off x="6117350" y="2637925"/>
            <a:ext cx="680700" cy="1304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Sylvie Sorese</a:t>
            </a:r>
            <a:endParaRPr/>
          </a:p>
        </p:txBody>
      </p:sp>
      <p:sp>
        <p:nvSpPr>
          <p:cNvPr id="610" name="Google Shape;610;p3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Acted as Scrum Team Member and RF Engineer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Designed transmissions lines for SPDT and SP4T switches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Designed schematic in ADS for SPDT and SP4T switches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Performed simulations of schematics to ensure low loss and matching at 5 GHz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Aided Ryan in the PCB layout design and </a:t>
            </a:r>
            <a:r>
              <a:rPr lang="en"/>
              <a:t>manufacturing</a:t>
            </a:r>
            <a:r>
              <a:rPr lang="en"/>
              <a:t> of the PCBs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Worked with Ryan for testing of the SPDT switch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